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12192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2B9F5C95-1952-616B-7153-DFEB93EA045F}">
  <a:tblStyle styleId="{2B9F5C95-1952-616B-7153-DFEB93EA045F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86" name="Rectangle 2" hidden="0"/>
          <p:cNvSpPr>
            <a:spLocks noChangeArrowheads="1"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 hidden="0"/>
          <p:cNvSpPr>
            <a:spLocks noChangeArrowheads="1" noGrp="1"/>
          </p:cNvSpPr>
          <p:nvPr isPhoto="0" userDrawn="0">
            <p:ph type="dt" idx="1" hasCustomPrompt="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/>
              <a:t/>
            </a:fld>
            <a:endParaRPr lang="ru-RU"/>
          </a:p>
        </p:txBody>
      </p:sp>
      <p:sp>
        <p:nvSpPr>
          <p:cNvPr id="5124" name="Rectangle 4" hidden="0"/>
          <p:cNvSpPr>
            <a:spLocks noChangeArrowheads="1" noChangeAspect="1" noGrp="1" noRot="1" noTextEdit="1"/>
          </p:cNvSpPr>
          <p:nvPr isPhoto="0" userDrawn="0">
            <p:ph type="sldImg" idx="2" hasCustomPrompt="0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 hidden="0"/>
          <p:cNvSpPr>
            <a:spLocks noChangeArrowheads="1" noGrp="1"/>
          </p:cNvSpPr>
          <p:nvPr isPhoto="0" userDrawn="0">
            <p:ph type="body" sz="quarter" idx="3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7590" name="Rectangle 6" hidden="0"/>
          <p:cNvSpPr>
            <a:spLocks noChangeArrowheads="1" noGrp="1"/>
          </p:cNvSpPr>
          <p:nvPr isPhoto="0" userDrawn="0">
            <p:ph type="ftr" sz="quarter" idx="4" hasCustomPrompt="0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 hidden="0"/>
          <p:cNvSpPr>
            <a:spLocks noChangeArrowheads="1" noGrp="1"/>
          </p:cNvSpPr>
          <p:nvPr isPhoto="0" userDrawn="0">
            <p:ph type="sldNum" sz="quarter" idx="5" hasCustomPrompt="0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Calibri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Calibri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Calibri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Calibri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 hidden="0"/>
          <p:cNvSpPr>
            <a:spLocks noChangeArrowheads="1" noChangeAspect="1" noGrp="1" noRot="1" noTextEdit="1"/>
          </p:cNvSpPr>
          <p:nvPr isPhoto="0" userDrawn="0">
            <p:ph type="sldImg" hasCustomPrompt="0"/>
          </p:nvPr>
        </p:nvSpPr>
        <p:spPr bwMode="auto">
          <a:ln/>
        </p:spPr>
      </p:sp>
      <p:sp>
        <p:nvSpPr>
          <p:cNvPr id="10243" name="Заметки 2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/>
              <a:t>Может здесь еще написать про участие в разработке коллекций ЕК ЦОР, ФЦИОР и т.д.?</a:t>
            </a:r>
            <a:endParaRPr/>
          </a:p>
        </p:txBody>
      </p:sp>
      <p:sp>
        <p:nvSpPr>
          <p:cNvPr id="10244" name="Номер слайда 3" hidden="0"/>
          <p:cNvSpPr>
            <a:spLocks noChangeArrowheads="1" noGrp="1"/>
          </p:cNvSpPr>
          <p:nvPr isPhoto="0" userDrawn="0">
            <p:ph type="sldNum" sz="quarter" idx="5" hasCustomPrompt="0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52DA8192-E6AD-40AB-A72F-D3F80D849E16}" type="slidenum">
              <a:rPr lang="ru-RU">
                <a:cs typeface="Arial"/>
              </a:rPr>
              <a:t/>
            </a:fld>
            <a:endParaRPr lang="ru-RU">
              <a:cs typeface="Arial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4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966201" y="115889"/>
            <a:ext cx="2891367" cy="475297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287867" y="115889"/>
            <a:ext cx="8475133" cy="475297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ользовательский маке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1_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AFCD22B-6793-4BB1-A8C8-5BA9DD2EF506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0D860E6-A09A-4B08-B80C-2A5EB59690F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4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4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2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Рисунок 2" hidden="0"/>
          <p:cNvPicPr>
            <a:picLocks noChangeAspect="1"/>
          </p:cNvPicPr>
          <p:nvPr isPhoto="0" userDrawn="1"/>
        </p:nvPicPr>
        <p:blipFill>
          <a:blip r:embed="rId16"/>
          <a:stretch/>
        </p:blipFill>
        <p:spPr bwMode="auto"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12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287338" y="1700212"/>
            <a:ext cx="11569700" cy="31686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Rectangle 13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Futura PT Demi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Futura PT Demi"/>
        </a:defRPr>
      </a:lvl2pPr>
      <a:lvl3pPr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Futura PT Demi"/>
        </a:defRPr>
      </a:lvl3pPr>
      <a:lvl4pPr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Futura PT Demi"/>
        </a:defRPr>
      </a:lvl4pPr>
      <a:lvl5pPr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Futura PT Demi"/>
        </a:defRPr>
      </a:lvl5pPr>
      <a:lvl6pPr marL="457200"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Arial"/>
        </a:defRPr>
      </a:lvl6pPr>
      <a:lvl7pPr marL="914400"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Arial"/>
        </a:defRPr>
      </a:lvl7pPr>
      <a:lvl8pPr marL="1371600"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Arial"/>
        </a:defRPr>
      </a:lvl8pPr>
      <a:lvl9pPr marL="1828800" algn="l">
        <a:spcBef>
          <a:spcPts val="0"/>
        </a:spcBef>
        <a:spcAft>
          <a:spcPts val="0"/>
        </a:spcAft>
        <a:defRPr sz="28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/>
        </a:defRPr>
      </a:lvl4pPr>
      <a:lvl5pPr marL="20574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/>
        </a:defRPr>
      </a:lvl5pPr>
      <a:lvl6pPr marL="25146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hyperlink" Target="https://vk.com/obrazovanie1c" TargetMode="External"/><Relationship Id="rId5" Type="http://schemas.openxmlformats.org/officeDocument/2006/relationships/image" Target="../media/image2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obr@1c.ru" TargetMode="External"/><Relationship Id="rId3" Type="http://schemas.openxmlformats.org/officeDocument/2006/relationships/hyperlink" Target="http://obrazovanie.1c.ru/education/cloud/" TargetMode="External"/><Relationship Id="rId4" Type="http://schemas.openxmlformats.org/officeDocument/2006/relationships/hyperlink" Target="https://vk.com/obrazovanie1c" TargetMode="External"/><Relationship Id="rId5" Type="http://schemas.openxmlformats.org/officeDocument/2006/relationships/hyperlink" Target="https://rutube.ru/channel/26121825/" TargetMode="External"/><Relationship Id="rId6" Type="http://schemas.openxmlformats.org/officeDocument/2006/relationships/hyperlink" Target="https://t.me/Edu_discussion" TargetMode="External"/><Relationship Id="rId7" Type="http://schemas.openxmlformats.org/officeDocument/2006/relationships/image" Target="../media/image30.jpg"/><Relationship Id="rId8" Type="http://schemas.openxmlformats.org/officeDocument/2006/relationships/image" Target="../media/image31.png"/><Relationship Id="rId9" Type="http://schemas.openxmlformats.org/officeDocument/2006/relationships/image" Target="../media/image3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rutube.ru/video/dd2e0bd7d8f3132916ef0ae12d89e52a/" TargetMode="External"/><Relationship Id="rId3" Type="http://schemas.openxmlformats.org/officeDocument/2006/relationships/image" Target="../media/image1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TextBox 5" hidden="0"/>
          <p:cNvSpPr txBox="1">
            <a:spLocks noChangeArrowheads="1"/>
          </p:cNvSpPr>
          <p:nvPr isPhoto="0" userDrawn="0"/>
        </p:nvSpPr>
        <p:spPr bwMode="auto">
          <a:xfrm flipH="0" flipV="0">
            <a:off x="143055" y="1124743"/>
            <a:ext cx="12294305" cy="6763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Futura PT Boo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Futura PT Boo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Futura PT Book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Futura PT Book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Futura PT Book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Futura PT Book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Futura PT Book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Futura PT Book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Futura PT Book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4000" spc="100">
                <a:solidFill>
                  <a:srgbClr val="1C1C1C"/>
                </a:solidFill>
                <a:latin typeface="Futura PT Demi"/>
                <a:cs typeface="Arial"/>
              </a:rPr>
              <a:t>Внедрение цифровых курсов «1С:Образование»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4000" spc="100">
                <a:solidFill>
                  <a:srgbClr val="1C1C1C"/>
                </a:solidFill>
                <a:latin typeface="Futura PT Demi"/>
                <a:cs typeface="Arial"/>
              </a:rPr>
              <a:t>в рабочие программы модулей для профессии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4000" spc="100">
                <a:solidFill>
                  <a:srgbClr val="1C1C1C"/>
                </a:solidFill>
                <a:latin typeface="Futura PT Demi"/>
                <a:cs typeface="Arial"/>
              </a:rPr>
              <a:t>09.01.03 «Оператор информационных систем 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4000" spc="100">
                <a:solidFill>
                  <a:srgbClr val="1C1C1C"/>
                </a:solidFill>
                <a:latin typeface="Futura PT Demi"/>
                <a:cs typeface="Arial"/>
              </a:rPr>
              <a:t>и ресурсов»</a:t>
            </a:r>
            <a:endParaRPr/>
          </a:p>
        </p:txBody>
      </p:sp>
      <p:sp>
        <p:nvSpPr>
          <p:cNvPr id="6149" name="Прямоугольник 8" hidden="0"/>
          <p:cNvSpPr>
            <a:spLocks noChangeArrowheads="1"/>
          </p:cNvSpPr>
          <p:nvPr isPhoto="0" userDrawn="0"/>
        </p:nvSpPr>
        <p:spPr bwMode="auto">
          <a:xfrm>
            <a:off x="1055688" y="3790949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/>
              </a:defRPr>
            </a:lvl1pPr>
            <a:lvl2pPr marL="742950" indent="-285750">
              <a:spcBef>
                <a:spcPts val="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/>
              </a:defRPr>
            </a:lvl2pPr>
            <a:lvl3pPr marL="1143000" indent="-228600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7400" indent="-228600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Tx/>
              <a:buFontTx/>
              <a:buNone/>
              <a:defRPr/>
            </a:pPr>
            <a:endParaRPr lang="ru-RU">
              <a:latin typeface="Arial"/>
            </a:endParaRPr>
          </a:p>
        </p:txBody>
      </p:sp>
      <p:sp>
        <p:nvSpPr>
          <p:cNvPr id="6150" name="TextBox 9" hidden="0"/>
          <p:cNvSpPr txBox="1">
            <a:spLocks noChangeArrowheads="1"/>
          </p:cNvSpPr>
          <p:nvPr isPhoto="0" userDrawn="0"/>
        </p:nvSpPr>
        <p:spPr bwMode="auto">
          <a:xfrm>
            <a:off x="1055688" y="5589588"/>
            <a:ext cx="3096096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/>
              </a:defRPr>
            </a:lvl1pPr>
            <a:lvl2pPr marL="742950" indent="-285750">
              <a:spcBef>
                <a:spcPts val="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/>
              </a:defRPr>
            </a:lvl2pPr>
            <a:lvl3pPr marL="1143000" indent="-228600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7400" indent="-228600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ru-RU" sz="1600">
                <a:solidFill>
                  <a:srgbClr val="1C1C1C"/>
                </a:solidFill>
              </a:rPr>
              <a:t>Быленко Маргарита Игоревна, преподаватель ГБПОУ КК АТТС</a:t>
            </a:r>
            <a:endParaRPr/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en-US" sz="1600">
                <a:solidFill>
                  <a:srgbClr val="1C1C1C"/>
                </a:solidFill>
              </a:rPr>
              <a:t>byl-margarita@mail.ru</a:t>
            </a:r>
            <a:endParaRPr lang="ru-RU" sz="1600">
              <a:solidFill>
                <a:srgbClr val="1C1C1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1441375" y="186427"/>
            <a:ext cx="9598238" cy="8204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solidFill>
                  <a:srgbClr val="C00000"/>
                </a:solidFill>
                <a:latin typeface="Futura PT Demi"/>
              </a:rPr>
              <a:t>Новая механика получения сертификатов</a:t>
            </a:r>
            <a:br>
              <a:rPr lang="ru-RU" sz="2800">
                <a:solidFill>
                  <a:srgbClr val="C00000"/>
                </a:solidFill>
                <a:latin typeface="Futura PT Demi"/>
              </a:rPr>
            </a:br>
            <a:r>
              <a:rPr lang="ru-RU" sz="2800">
                <a:solidFill>
                  <a:srgbClr val="C00000"/>
                </a:solidFill>
                <a:latin typeface="Futura PT Demi"/>
              </a:rPr>
              <a:t>образовательных проектов фирмы «1С»</a:t>
            </a:r>
            <a:endParaRPr/>
          </a:p>
        </p:txBody>
      </p:sp>
      <p:sp>
        <p:nvSpPr>
          <p:cNvPr id="411652" name="Rectangle 4" hidden="0"/>
          <p:cNvSpPr>
            <a:spLocks noChangeArrowheads="1"/>
          </p:cNvSpPr>
          <p:nvPr isPhoto="0" userDrawn="0"/>
        </p:nvSpPr>
        <p:spPr bwMode="auto">
          <a:xfrm>
            <a:off x="10799899" y="6320534"/>
            <a:ext cx="1019919" cy="20512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37C1A493-BFAF-4561-83CC-FEA2264C9A98}" type="slidenum">
              <a:rPr lang="ru-RU" sz="1350" b="1">
                <a:solidFill>
                  <a:srgbClr val="0D3E65"/>
                </a:solidFill>
              </a:rPr>
              <a:t/>
            </a:fld>
            <a:endParaRPr lang="ru-RU" sz="1350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 hidden="0"/>
          <p:cNvCxnSpPr>
            <a:cxnSpLocks/>
          </p:cNvCxnSpPr>
          <p:nvPr isPhoto="0" userDrawn="0"/>
        </p:nvCxnSpPr>
        <p:spPr bwMode="auto"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 hidden="0"/>
          <p:cNvSpPr txBox="1"/>
          <p:nvPr isPhoto="0" userDrawn="0"/>
        </p:nvSpPr>
        <p:spPr bwMode="auto"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  <a:defRPr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  <a:endParaRPr/>
          </a:p>
          <a:p>
            <a:pPr marL="0" indent="0" algn="ctr">
              <a:lnSpc>
                <a:spcPct val="120000"/>
              </a:lnSpc>
              <a:buFont typeface="Arial"/>
              <a:buNone/>
              <a:defRPr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  <a:endParaRPr/>
          </a:p>
          <a:p>
            <a:pPr marL="0" indent="0" algn="ctr">
              <a:lnSpc>
                <a:spcPct val="120000"/>
              </a:lnSpc>
              <a:buFont typeface="Arial"/>
              <a:buNone/>
              <a:defRPr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  <a:endParaRPr/>
          </a:p>
          <a:p>
            <a:pPr marL="0" indent="0" algn="ctr">
              <a:lnSpc>
                <a:spcPct val="120000"/>
              </a:lnSpc>
              <a:buFont typeface="Arial"/>
              <a:buNone/>
              <a:defRPr/>
            </a:pPr>
            <a:endParaRPr lang="ru-RU" sz="2400"/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>
                <a:hlinkClick r:id="rId4" tooltip="https://vk.com/obrazovanie1c"/>
              </a:rPr>
              <a:t>https://vk.com/obrazovanie1c</a:t>
            </a:r>
            <a:r>
              <a:rPr lang="ru-RU"/>
              <a:t> </a:t>
            </a:r>
            <a:endParaRPr/>
          </a:p>
        </p:txBody>
      </p:sp>
      <p:pic>
        <p:nvPicPr>
          <p:cNvPr id="2050" name="Picture 2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631504" y="592757"/>
            <a:ext cx="7987030" cy="1308581"/>
          </a:xfrm>
        </p:spPr>
        <p:txBody>
          <a:bodyPr/>
          <a:lstStyle/>
          <a:p>
            <a:pPr>
              <a:defRPr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2246867"/>
            <a:ext cx="10515600" cy="41094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u="sng">
                <a:hlinkClick r:id="rId2" tooltip="mailto:obr@1c.ru"/>
              </a:rPr>
              <a:t>obr@1c.ru</a:t>
            </a:r>
            <a:endParaRPr lang="ru-RU"/>
          </a:p>
          <a:p>
            <a:pPr>
              <a:defRPr/>
            </a:pPr>
            <a:r>
              <a:rPr lang="ru-RU" sz="2400" u="sng">
                <a:latin typeface="Arial"/>
                <a:hlinkClick r:id="rId3" tooltip="http://obrazovanie.1c.ru/education/cloud/"/>
              </a:rPr>
              <a:t>http://obrazovanie.1c.ru/ </a:t>
            </a:r>
            <a:endParaRPr lang="ru-RU" sz="2400">
              <a:latin typeface="Arial"/>
            </a:endParaRPr>
          </a:p>
          <a:p>
            <a:pPr>
              <a:defRPr/>
            </a:pPr>
            <a:r>
              <a:rPr lang="ru-RU">
                <a:solidFill>
                  <a:srgbClr val="425B93"/>
                </a:solidFill>
              </a:rPr>
              <a:t>8(800) 302-99-10</a:t>
            </a:r>
            <a:endParaRPr/>
          </a:p>
          <a:p>
            <a:pPr>
              <a:defRPr/>
            </a:pPr>
            <a:endParaRPr lang="ru-RU">
              <a:solidFill>
                <a:srgbClr val="425B93"/>
              </a:solidFill>
            </a:endParaRPr>
          </a:p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Наши соцсети: 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ВК</a:t>
            </a:r>
            <a:endParaRPr/>
          </a:p>
          <a:p>
            <a:pPr>
              <a:defRPr/>
            </a:pPr>
            <a:r>
              <a:rPr lang="en-US" u="sng">
                <a:solidFill>
                  <a:schemeClr val="tx1"/>
                </a:solidFill>
                <a:hlinkClick r:id="rId4" tooltip="https://vk.com/obrazovanie1c"/>
              </a:rPr>
              <a:t>https://vk.com/obrazovanie1c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Rutube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u="sng">
                <a:solidFill>
                  <a:schemeClr val="tx1"/>
                </a:solidFill>
                <a:hlinkClick r:id="rId5" tooltip="https://rutube.ru/channel/26121825/"/>
              </a:rPr>
              <a:t>https://rutube.ru/channel/26121825/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Телеграм</a:t>
            </a:r>
            <a:endParaRPr/>
          </a:p>
          <a:p>
            <a:pPr>
              <a:defRPr/>
            </a:pPr>
            <a:r>
              <a:rPr lang="en-US" u="sng">
                <a:solidFill>
                  <a:schemeClr val="tx1"/>
                </a:solidFill>
                <a:hlinkClick r:id="rId6" tooltip="https://t.me/Edu_discussion"/>
              </a:rPr>
              <a:t>https://t.me/Edu_discussion</a:t>
            </a:r>
            <a:r>
              <a:rPr lang="ru-RU">
                <a:solidFill>
                  <a:schemeClr val="tx1"/>
                </a:solidFill>
              </a:rPr>
              <a:t> </a:t>
            </a:r>
            <a:endParaRPr/>
          </a:p>
          <a:p>
            <a:pPr>
              <a:defRPr/>
            </a:pPr>
            <a:endParaRPr lang="ru-RU">
              <a:solidFill>
                <a:srgbClr val="FF0000"/>
              </a:solidFill>
            </a:endParaRPr>
          </a:p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D860E6-A09A-4B08-B80C-2A5EB59690F2}" type="slidenum">
              <a:rPr lang="ru-RU"/>
              <a:t/>
            </a:fld>
            <a:endParaRPr lang="ru-RU"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5299710" y="5194647"/>
            <a:ext cx="1409700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5" name="TextBox 9" hidden="0"/>
          <p:cNvSpPr txBox="1">
            <a:spLocks noChangeArrowheads="1"/>
          </p:cNvSpPr>
          <p:nvPr isPhoto="0" userDrawn="0"/>
        </p:nvSpPr>
        <p:spPr bwMode="auto">
          <a:xfrm>
            <a:off x="1055440" y="3668236"/>
            <a:ext cx="3096096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/>
              </a:defRPr>
            </a:lvl1pPr>
            <a:lvl2pPr marL="742950" indent="-285750">
              <a:spcBef>
                <a:spcPts val="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/>
              </a:defRPr>
            </a:lvl2pPr>
            <a:lvl3pPr marL="1143000" indent="-228600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7400" indent="-228600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ru-RU" sz="1600">
                <a:solidFill>
                  <a:srgbClr val="1C1C1C"/>
                </a:solidFill>
              </a:rPr>
              <a:t>Быленко Маргарита Игоревна, преподаватель ГБПОУ КК АТТС</a:t>
            </a:r>
            <a:endParaRPr/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en-US" sz="1600">
                <a:solidFill>
                  <a:srgbClr val="1C1C1C"/>
                </a:solidFill>
              </a:rPr>
              <a:t>byl-margarita@mail.ru</a:t>
            </a:r>
            <a:endParaRPr lang="ru-RU" sz="1600">
              <a:solidFill>
                <a:srgbClr val="1C1C1C"/>
              </a:solidFill>
            </a:endParaRPr>
          </a:p>
        </p:txBody>
      </p:sp>
      <p:sp>
        <p:nvSpPr>
          <p:cNvPr id="6" name="Текст 5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Заголовок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sz="2650"/>
              <a:t>Разработка верифицированного контента и программ для школьного образования  с 1996 г.</a:t>
            </a:r>
            <a:endParaRPr/>
          </a:p>
        </p:txBody>
      </p:sp>
      <p:sp>
        <p:nvSpPr>
          <p:cNvPr id="9219" name="object 4" hidden="0"/>
          <p:cNvSpPr txBox="1">
            <a:spLocks noChangeArrowheads="1"/>
          </p:cNvSpPr>
          <p:nvPr isPhoto="0" userDrawn="0"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</p:spPr>
        <p:txBody>
          <a:bodyPr lIns="0" tIns="26518" rIns="0" bIns="0">
            <a:spAutoFit/>
          </a:bodyPr>
          <a:lstStyle>
            <a:lvl1pPr marL="363538" indent="-342900">
              <a:spcBef>
                <a:spcPts val="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/>
              </a:defRPr>
            </a:lvl1pPr>
            <a:lvl2pPr marL="363538" indent="-342900">
              <a:spcBef>
                <a:spcPts val="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/>
              </a:defRPr>
            </a:lvl2pPr>
            <a:lvl3pPr marL="1143000" indent="-228600">
              <a:spcBef>
                <a:spcPts val="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</a:defRPr>
            </a:lvl3pPr>
            <a:lvl4pPr marL="1600200" indent="-228600">
              <a:spcBef>
                <a:spcPts val="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</a:defRPr>
            </a:lvl4pPr>
            <a:lvl5pPr marL="2057400" indent="-228600">
              <a:spcBef>
                <a:spcPts val="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/>
              <a:buChar char="ü"/>
              <a:defRPr/>
            </a:pPr>
            <a:r>
              <a:rPr lang="ru-RU" sz="1500">
                <a:cs typeface="Times New Roman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  <a:endParaRPr/>
          </a:p>
          <a:p>
            <a:pPr>
              <a:spcBef>
                <a:spcPts val="600"/>
              </a:spcBef>
              <a:buClr>
                <a:srgbClr val="F9121A"/>
              </a:buClr>
              <a:buFont typeface="Wingdings"/>
              <a:buChar char="ü"/>
              <a:defRPr/>
            </a:pPr>
            <a:r>
              <a:rPr lang="ru-RU" sz="1500">
                <a:solidFill>
                  <a:srgbClr val="C00000"/>
                </a:solidFill>
                <a:cs typeface="Times New Roman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sz="1500">
                <a:solidFill>
                  <a:srgbClr val="C00000"/>
                </a:solidFill>
                <a:cs typeface="Times New Roman"/>
              </a:rPr>
              <a:t>(</a:t>
            </a:r>
            <a:r>
              <a:rPr lang="ru-RU" sz="1500">
                <a:solidFill>
                  <a:srgbClr val="C00000"/>
                </a:solidFill>
                <a:cs typeface="Times New Roman"/>
              </a:rPr>
              <a:t>приказ Минобрнауки РФ №699</a:t>
            </a:r>
            <a:r>
              <a:rPr lang="en-US" sz="1500">
                <a:solidFill>
                  <a:srgbClr val="C00000"/>
                </a:solidFill>
                <a:cs typeface="Times New Roman"/>
              </a:rPr>
              <a:t>)</a:t>
            </a:r>
            <a:r>
              <a:rPr lang="ru-RU" sz="1500">
                <a:solidFill>
                  <a:srgbClr val="C00000"/>
                </a:solidFill>
                <a:cs typeface="Times New Roman"/>
              </a:rPr>
              <a:t>, многократно участвовало в гос. проектах с Минобрнауки, Минпросвещения, НФПК, в т.ч. ЕК ЦОР, ФЦИОР, МЭШ, Маркетплейс Минпрос, Витрина ЭОР МО и др.</a:t>
            </a:r>
            <a:endParaRPr/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/>
              <a:buChar char="ü"/>
              <a:defRPr/>
            </a:pPr>
            <a:r>
              <a:rPr lang="ru-RU" sz="1500">
                <a:solidFill>
                  <a:srgbClr val="C00000"/>
                </a:solidFill>
                <a:cs typeface="Times New Roman"/>
              </a:rPr>
              <a:t>Регистрация в реестре российского ПО, в Роспатенте, экспертиза Навигатора образования АСИ и Минпросвещения.</a:t>
            </a:r>
            <a:endParaRPr/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/>
              <a:buChar char="ü"/>
              <a:defRPr/>
            </a:pPr>
            <a:r>
              <a:rPr lang="ru-RU" sz="1500">
                <a:cs typeface="Times New Roman"/>
              </a:rPr>
              <a:t>Контент ориентирован на реализацию ФГОС, апробация в реальном учебном процессе.</a:t>
            </a:r>
            <a:endParaRPr/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/>
              <a:buChar char="ü"/>
              <a:defRPr/>
            </a:pPr>
            <a:r>
              <a:rPr lang="ru-RU" sz="1500">
                <a:cs typeface="Times New Roman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  <a:endParaRPr/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/>
              <a:buChar char="ü"/>
              <a:defRPr/>
            </a:pPr>
            <a:r>
              <a:rPr lang="ru-RU" sz="1500">
                <a:cs typeface="Times New Roman"/>
              </a:rPr>
              <a:t>Регулярное обучение педагогов и курсы повышения квалификации педагогов и обучение студентов пед. факультетов в МПГУ, ГУ ВШЭ, ОЦ «Сириус» и др.</a:t>
            </a:r>
            <a:endParaRPr/>
          </a:p>
        </p:txBody>
      </p:sp>
      <p:pic>
        <p:nvPicPr>
          <p:cNvPr id="9220" name="Picture 2" descr="https://minjust.consultant.ru/files/20107/preview/1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439024" y="1855788"/>
            <a:ext cx="2978150" cy="4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Picture 1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2" name="Picture 2" descr="C:\Data\04. Продвижение\2020-Навигатор образования\Навигатор образования_скриншот.pn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Futura PT Demi"/>
              </a:rPr>
              <a:t>Цифровая библиотека системы «1С:Образования»</a:t>
            </a:r>
            <a:endParaRPr/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93636" y="1495094"/>
            <a:ext cx="3866401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 hidden="0"/>
          <p:cNvSpPr txBox="1">
            <a:spLocks noChangeArrowheads="1"/>
          </p:cNvSpPr>
          <p:nvPr isPhoto="0" userDrawn="0"/>
        </p:nvSpPr>
        <p:spPr bwMode="auto">
          <a:xfrm>
            <a:off x="5228064" y="1678241"/>
            <a:ext cx="6744948" cy="4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  <a:defRPr/>
            </a:pPr>
            <a:r>
              <a:rPr lang="ru-RU"/>
              <a:t>Алгебра, геометрия, информатика</a:t>
            </a:r>
            <a:endParaRPr/>
          </a:p>
          <a:p>
            <a:pPr marL="342900" lvl="1" indent="-342900">
              <a:buClr>
                <a:srgbClr val="C00000"/>
              </a:buClr>
              <a:defRPr/>
            </a:pPr>
            <a:r>
              <a:rPr lang="ru-RU"/>
              <a:t>Русский язык</a:t>
            </a:r>
            <a:endParaRPr/>
          </a:p>
          <a:p>
            <a:pPr marL="342900" lvl="1" indent="-342900">
              <a:buClr>
                <a:srgbClr val="C00000"/>
              </a:buClr>
              <a:defRPr/>
            </a:pPr>
            <a:r>
              <a:rPr lang="ru-RU"/>
              <a:t>Физика</a:t>
            </a:r>
            <a:endParaRPr/>
          </a:p>
          <a:p>
            <a:pPr marL="342900" lvl="1" indent="-342900">
              <a:buClr>
                <a:srgbClr val="C00000"/>
              </a:buClr>
              <a:defRPr/>
            </a:pPr>
            <a:r>
              <a:rPr lang="ru-RU"/>
              <a:t>Химия, биология, география</a:t>
            </a:r>
            <a:endParaRPr/>
          </a:p>
          <a:p>
            <a:pPr marL="342900" lvl="1" indent="-342900">
              <a:buClr>
                <a:srgbClr val="C00000"/>
              </a:buClr>
              <a:defRPr/>
            </a:pPr>
            <a:r>
              <a:rPr lang="ru-RU"/>
              <a:t>История, экономика, обществознание</a:t>
            </a:r>
            <a:endParaRPr/>
          </a:p>
          <a:p>
            <a:pPr marL="342900" lvl="1" indent="-342900">
              <a:buClr>
                <a:srgbClr val="C00000"/>
              </a:buClr>
              <a:defRPr/>
            </a:pPr>
            <a:r>
              <a:rPr lang="ru-RU"/>
              <a:t>Состав библиотеки постоянно пополняется и расширяется</a:t>
            </a:r>
            <a:endParaRPr/>
          </a:p>
          <a:p>
            <a:pPr marL="342900" lvl="1" indent="-342900">
              <a:defRPr/>
            </a:pPr>
            <a:endParaRPr lang="ru-RU"/>
          </a:p>
          <a:p>
            <a:pPr marL="342900" lvl="1" indent="-342900">
              <a:defRPr/>
            </a:pPr>
            <a:endParaRPr lang="ru-RU">
              <a:latin typeface="Futura PT Demi"/>
            </a:endParaRPr>
          </a:p>
          <a:p>
            <a:pPr marL="0" indent="0">
              <a:buFont typeface="Arial"/>
              <a:buNone/>
              <a:defRPr/>
            </a:pPr>
            <a:r>
              <a:rPr lang="ru-RU" sz="1800">
                <a:solidFill>
                  <a:srgbClr val="FF0000"/>
                </a:solidFill>
                <a:latin typeface="Futura PT Demi"/>
              </a:rPr>
              <a:t>	</a:t>
            </a:r>
            <a:endParaRPr lang="ru-RU" sz="1800" b="1"/>
          </a:p>
        </p:txBody>
      </p:sp>
      <p:sp>
        <p:nvSpPr>
          <p:cNvPr id="8" name="TextBox 7" hidden="0"/>
          <p:cNvSpPr txBox="1"/>
          <p:nvPr isPhoto="0" userDrawn="0"/>
        </p:nvSpPr>
        <p:spPr bwMode="auto">
          <a:xfrm>
            <a:off x="1054998" y="5444476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/>
            </a:br>
            <a:r>
              <a:rPr lang="ru-RU"/>
              <a:t>(приказ Минобрнауки РФ №699 от 09.06.16, ст.18 №273-ФЗ)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Futura PT Demi"/>
              </a:rPr>
              <a:t>Типы электронных ресурсов в составе цифровой библиотеки «1С:Образование»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Анимированные рисунки, карты, лекции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Интерактивные лекции, рисунки, карты, схемы и  таблицы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Интерактивные задания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Динамические  модели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Виртуальные лаборатории 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Виртуальные экскурсии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600"/>
              <a:t>Интерактивные энциклопедии, справочники, словари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6" name="Picture 4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9" name="Picture 4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7652120" y="4696073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 hidden="0"/>
          <p:cNvPicPr>
            <a:picLocks noChangeAspect="1" noChangeArrowheads="1"/>
          </p:cNvPicPr>
          <p:nvPr isPhoto="0" userDrawn="0"/>
        </p:nvPicPr>
        <p:blipFill>
          <a:blip r:embed="rId7"/>
          <a:srcRect l="11431" t="13106" r="12451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2063552" y="238596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Futura PT Demi"/>
              </a:rPr>
              <a:t>Какие учебные материалы можно создавать в системе «1С:Образование»?</a:t>
            </a:r>
            <a:endParaRPr/>
          </a:p>
        </p:txBody>
      </p:sp>
      <p:sp>
        <p:nvSpPr>
          <p:cNvPr id="5" name="Rectangle 4" hidden="0"/>
          <p:cNvSpPr txBox="1">
            <a:spLocks noChangeArrowheads="1"/>
          </p:cNvSpPr>
          <p:nvPr isPhoto="0" userDrawn="0"/>
        </p:nvSpPr>
        <p:spPr bwMode="auto">
          <a:xfrm>
            <a:off x="584585" y="1897000"/>
            <a:ext cx="7363661" cy="5074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200"/>
              <a:t>Иллюстрированные тексты (</a:t>
            </a:r>
            <a:r>
              <a:rPr lang="en-US" sz="2200"/>
              <a:t>html-</a:t>
            </a:r>
            <a:r>
              <a:rPr lang="ru-RU" sz="2200"/>
              <a:t>страницы)</a:t>
            </a:r>
            <a:endParaRPr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200"/>
              <a:t>Медиафайлы</a:t>
            </a:r>
            <a:endParaRPr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200"/>
              <a:t>Тестовые задания с автоматической проверкой</a:t>
            </a:r>
            <a:endParaRPr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200"/>
              <a:t>Творческие задания с ручной проверкой </a:t>
            </a:r>
            <a:endParaRPr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000"/>
              <a:t>Учебные материалы различного дидактического назначения:</a:t>
            </a:r>
            <a:endParaRPr/>
          </a:p>
          <a:p>
            <a:pPr lvl="1">
              <a:buClr>
                <a:srgbClr val="C00000"/>
              </a:buClr>
              <a:defRPr/>
            </a:pPr>
            <a:r>
              <a:rPr lang="ru-RU" sz="2000"/>
              <a:t>Обучающие задания</a:t>
            </a:r>
            <a:endParaRPr/>
          </a:p>
          <a:p>
            <a:pPr lvl="1">
              <a:buClr>
                <a:srgbClr val="C00000"/>
              </a:buClr>
              <a:defRPr/>
            </a:pPr>
            <a:r>
              <a:rPr lang="ru-RU" sz="2000"/>
              <a:t>Тренажеры, в том числе пошаговые</a:t>
            </a:r>
            <a:endParaRPr/>
          </a:p>
          <a:p>
            <a:pPr lvl="1">
              <a:buClr>
                <a:srgbClr val="C00000"/>
              </a:buClr>
              <a:defRPr/>
            </a:pPr>
            <a:r>
              <a:rPr lang="ru-RU" sz="2000"/>
              <a:t>Лабораторные и практические работы</a:t>
            </a:r>
            <a:endParaRPr/>
          </a:p>
          <a:p>
            <a:pPr lvl="1">
              <a:buClr>
                <a:srgbClr val="C00000"/>
              </a:buClr>
              <a:defRPr/>
            </a:pPr>
            <a:r>
              <a:rPr lang="ru-RU" sz="2000"/>
              <a:t>Контрольные тесты</a:t>
            </a:r>
            <a:endParaRPr lang="ru-RU" sz="2200"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200"/>
              <a:t>Структурированные учебные курсы</a:t>
            </a:r>
            <a:endParaRPr/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ru-RU" sz="2200"/>
          </a:p>
          <a:p>
            <a:pPr marL="0" indent="0">
              <a:lnSpc>
                <a:spcPct val="80000"/>
              </a:lnSpc>
              <a:buClr>
                <a:srgbClr val="C00000"/>
              </a:buClr>
              <a:buNone/>
              <a:defRPr/>
            </a:pPr>
            <a:r>
              <a:rPr lang="en-US" sz="2200" u="sng">
                <a:hlinkClick r:id="rId2" tooltip="https://rutube.ru/video/dd2e0bd7d8f3132916ef0ae12d89e52a/"/>
              </a:rPr>
              <a:t>https://rutube.ru/video/dd2e0bd7d8f3132916ef0ae12d89e52a/</a:t>
            </a:r>
            <a:endParaRPr lang="ru-RU" sz="2200"/>
          </a:p>
          <a:p>
            <a:pPr algn="ctr">
              <a:lnSpc>
                <a:spcPct val="80000"/>
              </a:lnSpc>
              <a:buFont typeface="Wingdings"/>
              <a:buNone/>
              <a:defRPr/>
            </a:pPr>
            <a:r>
              <a:rPr lang="ru-RU" sz="2200"/>
              <a:t>	</a:t>
            </a:r>
            <a:endParaRPr lang="ru-RU" sz="2200">
              <a:solidFill>
                <a:srgbClr val="FF0000"/>
              </a:solidFill>
            </a:endParaRPr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315201" y="1970548"/>
            <a:ext cx="4876800" cy="3279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09.01.03 </a:t>
            </a:r>
            <a:r>
              <a:rPr lang="ru-RU"/>
              <a:t>Оператор информационных систем и ресурсов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19336" y="1233998"/>
            <a:ext cx="6257401" cy="3763509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35359" y="5301208"/>
            <a:ext cx="6003485" cy="1346576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600056" y="1195174"/>
            <a:ext cx="4582164" cy="5134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Внедрение цифрового курса «Основы управления документами»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79376" y="1556792"/>
            <a:ext cx="5007210" cy="4633635"/>
          </a:xfrm>
          <a:prstGeom prst="rect">
            <a:avLst/>
          </a:prstGeom>
        </p:spPr>
      </p:pic>
      <p:sp>
        <p:nvSpPr>
          <p:cNvPr id="5" name="Стрелка: вправо 4" hidden="0"/>
          <p:cNvSpPr/>
          <p:nvPr isPhoto="0" userDrawn="0"/>
        </p:nvSpPr>
        <p:spPr bwMode="auto">
          <a:xfrm>
            <a:off x="5611272" y="3501008"/>
            <a:ext cx="969456" cy="504056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952078" y="666177"/>
            <a:ext cx="4315427" cy="2543529"/>
          </a:xfrm>
          <a:prstGeom prst="rect">
            <a:avLst/>
          </a:prstGeom>
        </p:spPr>
      </p:pic>
      <p:graphicFrame>
        <p:nvGraphicFramePr>
          <p:cNvPr id="8" name="Таблица 7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6816080" y="2958904"/>
          <a:ext cx="4824536" cy="407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{2B9F5C95-1952-616B-7153-DFEB93EA045F}</a:tableStyleId>
              </a:tblPr>
              <a:tblGrid>
                <a:gridCol w="4824536"/>
              </a:tblGrid>
              <a:tr h="235585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Раздел 1. Документирование в профессиональной деятельности.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 hidden="0"/>
          <p:cNvSpPr txBox="1"/>
          <p:nvPr isPhoto="0" userDrawn="0"/>
        </p:nvSpPr>
        <p:spPr bwMode="auto">
          <a:xfrm>
            <a:off x="6816080" y="3381274"/>
            <a:ext cx="4824536" cy="523220"/>
          </a:xfrm>
          <a:prstGeom prst="rect">
            <a:avLst/>
          </a:prstGeom>
          <a:solidFill>
            <a:srgbClr val="BBE0E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ea typeface="Times New Roman"/>
              </a:rPr>
              <a:t>Раздел 2. Документирование управленческой деятельности</a:t>
            </a:r>
            <a:endParaRPr lang="ru-RU" sz="1400"/>
          </a:p>
        </p:txBody>
      </p:sp>
      <p:sp>
        <p:nvSpPr>
          <p:cNvPr id="12" name="TextBox 11" hidden="0"/>
          <p:cNvSpPr txBox="1"/>
          <p:nvPr isPhoto="0" userDrawn="0"/>
        </p:nvSpPr>
        <p:spPr bwMode="auto">
          <a:xfrm>
            <a:off x="6816080" y="3945896"/>
            <a:ext cx="4824536" cy="523220"/>
          </a:xfrm>
          <a:prstGeom prst="rect">
            <a:avLst/>
          </a:prstGeom>
          <a:solidFill>
            <a:srgbClr val="BBE0E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ea typeface="Times New Roman"/>
              </a:rPr>
              <a:t>Раздел 3.  Документооборот. Организация работы с документами.</a:t>
            </a:r>
            <a:endParaRPr lang="ru-RU" sz="1400"/>
          </a:p>
        </p:txBody>
      </p:sp>
      <p:sp>
        <p:nvSpPr>
          <p:cNvPr id="14" name="TextBox 13" hidden="0"/>
          <p:cNvSpPr txBox="1"/>
          <p:nvPr isPhoto="0" userDrawn="0"/>
        </p:nvSpPr>
        <p:spPr bwMode="auto">
          <a:xfrm>
            <a:off x="6816080" y="4498414"/>
            <a:ext cx="4824536" cy="307777"/>
          </a:xfrm>
          <a:prstGeom prst="rect">
            <a:avLst/>
          </a:prstGeom>
          <a:solidFill>
            <a:srgbClr val="BBE0E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ea typeface="Times New Roman"/>
              </a:rPr>
              <a:t>Раздел 4.  Хранение и архивирование документов </a:t>
            </a:r>
            <a:endParaRPr lang="ru-RU" sz="1400"/>
          </a:p>
        </p:txBody>
      </p:sp>
      <p:sp>
        <p:nvSpPr>
          <p:cNvPr id="15" name="Стрелка: вправо 14" hidden="0"/>
          <p:cNvSpPr/>
          <p:nvPr isPhoto="0" userDrawn="0"/>
        </p:nvSpPr>
        <p:spPr bwMode="auto">
          <a:xfrm rot="5400000">
            <a:off x="8904198" y="4835601"/>
            <a:ext cx="411186" cy="410963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080683" y="5275974"/>
            <a:ext cx="4058216" cy="1467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446338" y="80816"/>
          <a:ext cx="9410700" cy="11161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{2B9F5C95-1952-616B-7153-DFEB93EA045F}</a:tableStyleId>
              </a:tblPr>
              <a:tblGrid>
                <a:gridCol w="9410700"/>
              </a:tblGrid>
              <a:tr h="1116159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800">
                          <a:solidFill>
                            <a:schemeClr val="tx1"/>
                          </a:solidFill>
                        </a:rPr>
                        <a:t>Раздел 1. Документирование в профессиональной деятельности.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 hidden="0"/>
          <p:cNvSpPr txBox="1"/>
          <p:nvPr isPhoto="0" userDrawn="0"/>
        </p:nvSpPr>
        <p:spPr bwMode="auto">
          <a:xfrm>
            <a:off x="263352" y="148478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Times New Roman"/>
                <a:ea typeface="Times New Roman"/>
              </a:rPr>
              <a:t>Тема 1.1. Понятие о документировании.</a:t>
            </a:r>
            <a:endParaRPr lang="ru-RU"/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4799856" y="1232047"/>
            <a:ext cx="7390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Times New Roman"/>
                <a:ea typeface="Times New Roman"/>
              </a:rPr>
              <a:t>1. Деловой документ. Документирование. Назначение и функции документа в системе управления. Информация и документ. Юридическое значение документа. Классификация документов. Электронный документ. Требования к составлению и оформлению деловых документов.</a:t>
            </a:r>
            <a:endParaRPr lang="ru-RU"/>
          </a:p>
        </p:txBody>
      </p:sp>
      <p:sp>
        <p:nvSpPr>
          <p:cNvPr id="9" name="TextBox 8" hidden="0"/>
          <p:cNvSpPr txBox="1"/>
          <p:nvPr isPhoto="0" userDrawn="0"/>
        </p:nvSpPr>
        <p:spPr bwMode="auto">
          <a:xfrm>
            <a:off x="4799856" y="2686343"/>
            <a:ext cx="6127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Times New Roman"/>
                <a:ea typeface="Times New Roman"/>
              </a:rPr>
              <a:t>Практическое занятие № 1. Определение класса, назначения и правильности составления деловых документов.</a:t>
            </a:r>
            <a:endParaRPr lang="ru-RU"/>
          </a:p>
        </p:txBody>
      </p:sp>
      <p:cxnSp>
        <p:nvCxnSpPr>
          <p:cNvPr id="11" name="Прямая соединительная линия 10" hidden="0"/>
          <p:cNvCxnSpPr>
            <a:cxnSpLocks/>
          </p:cNvCxnSpPr>
          <p:nvPr isPhoto="0" userDrawn="0"/>
        </p:nvCxnSpPr>
        <p:spPr bwMode="auto">
          <a:xfrm>
            <a:off x="262114" y="3392996"/>
            <a:ext cx="11521280" cy="7200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68162" y="3703003"/>
            <a:ext cx="6960096" cy="2601762"/>
          </a:xfrm>
          <a:prstGeom prst="rect">
            <a:avLst/>
          </a:prstGeom>
        </p:spPr>
      </p:pic>
      <p:pic>
        <p:nvPicPr>
          <p:cNvPr id="15" name="Рисунок 1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539532" y="3703003"/>
            <a:ext cx="4221783" cy="2589743"/>
          </a:xfrm>
          <a:prstGeom prst="rect">
            <a:avLst/>
          </a:prstGeom>
        </p:spPr>
      </p:pic>
      <p:pic>
        <p:nvPicPr>
          <p:cNvPr id="17" name="Рисунок 1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07368" y="1887325"/>
            <a:ext cx="3756453" cy="137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135560" y="1"/>
            <a:ext cx="9975746" cy="1808266"/>
          </a:xfrm>
          <a:prstGeom prst="rect">
            <a:avLst/>
          </a:prstGeom>
        </p:spPr>
      </p:pic>
      <p:sp>
        <p:nvSpPr>
          <p:cNvPr id="5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44601" y="1988840"/>
            <a:ext cx="11012437" cy="373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Широкоэкранный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>1C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Fomin_D</dc:creator>
  <cp:keywords/>
  <dc:description/>
  <dc:identifier/>
  <dc:language/>
  <cp:lastModifiedBy/>
  <cp:revision>574</cp:revision>
  <dcterms:created xsi:type="dcterms:W3CDTF">2015-09-09T08:16:26Z</dcterms:created>
  <dcterms:modified xsi:type="dcterms:W3CDTF">2024-12-03T13:39:24Z</dcterms:modified>
  <cp:category/>
  <cp:contentStatus/>
  <cp:version/>
</cp:coreProperties>
</file>